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5720" r:id="rId1"/>
  </p:sldMasterIdLst>
  <p:notesMasterIdLst>
    <p:notesMasterId r:id="rId6"/>
  </p:notesMasterIdLst>
  <p:handoutMasterIdLst>
    <p:handoutMasterId r:id="rId7"/>
  </p:handoutMasterIdLst>
  <p:sldIdLst>
    <p:sldId id="763" r:id="rId2"/>
    <p:sldId id="764" r:id="rId3"/>
    <p:sldId id="765" r:id="rId4"/>
    <p:sldId id="766" r:id="rId5"/>
  </p:sldIdLst>
  <p:sldSz cx="1080135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  <a:srgbClr val="BDD7EE"/>
    <a:srgbClr val="FCFF85"/>
    <a:srgbClr val="9933FF"/>
    <a:srgbClr val="FFFFFF"/>
    <a:srgbClr val="FF66FF"/>
    <a:srgbClr val="FFFFCC"/>
    <a:srgbClr val="FF99FF"/>
    <a:srgbClr val="F4BB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54" autoAdjust="0"/>
    <p:restoredTop sz="94322" autoAdjust="0"/>
  </p:normalViewPr>
  <p:slideViewPr>
    <p:cSldViewPr>
      <p:cViewPr>
        <p:scale>
          <a:sx n="80" d="100"/>
          <a:sy n="80" d="100"/>
        </p:scale>
        <p:origin x="-1008" y="-144"/>
      </p:cViewPr>
      <p:guideLst>
        <p:guide orient="horz" pos="2160"/>
        <p:guide pos="4187"/>
        <p:guide pos="3402"/>
      </p:guideLst>
    </p:cSldViewPr>
  </p:slideViewPr>
  <p:outlineViewPr>
    <p:cViewPr>
      <p:scale>
        <a:sx n="33" d="100"/>
        <a:sy n="33" d="100"/>
      </p:scale>
      <p:origin x="0" y="2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C8419B-AA29-4B30-B06C-00DA9FD60A07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4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4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D5D287-60E6-43A4-8166-E0DA1E06D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971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3DE672-CD89-4A26-9EAC-B697BB66FCFB}" type="datetimeFigureOut">
              <a:rPr lang="ru-RU"/>
              <a:pPr>
                <a:defRPr/>
              </a:pPr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744538"/>
            <a:ext cx="58642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9"/>
            <a:ext cx="5438775" cy="4468813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42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42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06AB40-240D-471A-8DD1-2BE9F9BC0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3707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94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94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94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69" y="1122363"/>
            <a:ext cx="8101013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69" y="3602038"/>
            <a:ext cx="8101013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2FF25-982A-4B38-9C7C-2B93894440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9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DCB70-45FC-4F00-94B5-57F1400726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65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7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19F81-00E3-4C26-9B6B-E6135701C2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2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23A7-2038-4B3D-8C71-78C88A6CA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20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68" y="1709740"/>
            <a:ext cx="9316164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968" y="4589465"/>
            <a:ext cx="9316164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722EC-6049-47BF-B76A-FE74D2BF7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49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8184" y="1825625"/>
            <a:ext cx="459057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AAC88-3767-4176-B229-88D9650988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8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01" y="365126"/>
            <a:ext cx="931616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4000" y="1681163"/>
            <a:ext cx="456947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4000" y="2505075"/>
            <a:ext cx="456947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68184" y="1681163"/>
            <a:ext cx="459198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68184" y="2505075"/>
            <a:ext cx="459198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E8902-94D1-42B9-B093-9AADDA8CB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65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D0B24-ECA9-4AFF-9A99-47BF10A48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46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92E07-F3D3-4C4F-B332-54BD8CDE7A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12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7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981" y="987426"/>
            <a:ext cx="5468184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7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D1BD4-14A2-4906-A124-27866D7DE8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20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7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91981" y="987426"/>
            <a:ext cx="5468184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7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2E6D8-A996-470F-9024-640B701E18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19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594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594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2593" y="6356352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77948" y="6356352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8454" y="6356352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4FDDD1-6CE2-4A2D-83C3-067C712390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40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1" r:id="rId1"/>
    <p:sldLayoutId id="2147485722" r:id="rId2"/>
    <p:sldLayoutId id="2147485723" r:id="rId3"/>
    <p:sldLayoutId id="2147485724" r:id="rId4"/>
    <p:sldLayoutId id="2147485725" r:id="rId5"/>
    <p:sldLayoutId id="2147485726" r:id="rId6"/>
    <p:sldLayoutId id="2147485727" r:id="rId7"/>
    <p:sldLayoutId id="2147485728" r:id="rId8"/>
    <p:sldLayoutId id="2147485729" r:id="rId9"/>
    <p:sldLayoutId id="2147485730" r:id="rId10"/>
    <p:sldLayoutId id="2147485731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-2063" y="-27384"/>
            <a:ext cx="10801350" cy="52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Реконструкция </a:t>
            </a:r>
            <a:r>
              <a:rPr lang="ru-RU" sz="1400" b="1" dirty="0">
                <a:latin typeface="Arial Black" pitchFamily="34" charset="0"/>
                <a:cs typeface="Times New Roman" pitchFamily="18" charset="0"/>
              </a:rPr>
              <a:t>ОРУ-110/</a:t>
            </a:r>
            <a:r>
              <a:rPr lang="ru-RU" sz="1400" b="1" dirty="0" err="1">
                <a:latin typeface="Arial Black" pitchFamily="34" charset="0"/>
                <a:cs typeface="Times New Roman" pitchFamily="18" charset="0"/>
              </a:rPr>
              <a:t>6кВ</a:t>
            </a:r>
            <a:r>
              <a:rPr lang="ru-RU" sz="1400" b="1" dirty="0">
                <a:latin typeface="Arial Black" pitchFamily="34" charset="0"/>
                <a:cs typeface="Times New Roman" pitchFamily="18" charset="0"/>
              </a:rPr>
              <a:t>, КРУ-6 </a:t>
            </a:r>
            <a:r>
              <a:rPr lang="ru-RU" sz="1400" b="1" dirty="0" err="1">
                <a:latin typeface="Arial Black" pitchFamily="34" charset="0"/>
                <a:cs typeface="Times New Roman" pitchFamily="18" charset="0"/>
              </a:rPr>
              <a:t>кВ</a:t>
            </a:r>
            <a:r>
              <a:rPr lang="ru-RU" sz="1400" b="1" dirty="0">
                <a:latin typeface="Arial Black" pitchFamily="34" charset="0"/>
                <a:cs typeface="Times New Roman" pitchFamily="18" charset="0"/>
              </a:rPr>
              <a:t>, панелей управления, измерения, </a:t>
            </a:r>
            <a:r>
              <a:rPr lang="ru-RU" sz="1400" b="1" dirty="0" err="1">
                <a:latin typeface="Arial Black" pitchFamily="34" charset="0"/>
                <a:cs typeface="Times New Roman" pitchFamily="18" charset="0"/>
              </a:rPr>
              <a:t>ЩСН-0,4кВ</a:t>
            </a:r>
            <a:r>
              <a:rPr lang="ru-RU" sz="1400" b="1" dirty="0">
                <a:latin typeface="Arial Black" pitchFamily="34" charset="0"/>
                <a:cs typeface="Times New Roman" pitchFamily="18" charset="0"/>
              </a:rPr>
              <a:t>  и кабельных связей на </a:t>
            </a:r>
            <a:r>
              <a:rPr lang="ru-RU" sz="1400" b="1" dirty="0" err="1">
                <a:latin typeface="Arial Black" pitchFamily="34" charset="0"/>
                <a:cs typeface="Times New Roman" pitchFamily="18" charset="0"/>
              </a:rPr>
              <a:t>НС№1</a:t>
            </a:r>
            <a:r>
              <a:rPr lang="ru-RU" sz="1400" b="1" dirty="0">
                <a:latin typeface="Arial Black" pitchFamily="34" charset="0"/>
                <a:cs typeface="Times New Roman" pitchFamily="18" charset="0"/>
              </a:rPr>
              <a:t> филиала «Канал имени К. </a:t>
            </a:r>
            <a:r>
              <a:rPr lang="ru-RU" sz="1400" b="1" dirty="0" err="1">
                <a:latin typeface="Arial Black" pitchFamily="34" charset="0"/>
                <a:cs typeface="Times New Roman" pitchFamily="18" charset="0"/>
              </a:rPr>
              <a:t>Сатпаева</a:t>
            </a:r>
            <a:r>
              <a:rPr lang="ru-RU" sz="1400" b="1" dirty="0">
                <a:latin typeface="Arial Black" pitchFamily="34" charset="0"/>
                <a:cs typeface="Times New Roman" pitchFamily="18" charset="0"/>
              </a:rPr>
              <a:t>» </a:t>
            </a:r>
          </a:p>
        </p:txBody>
      </p:sp>
      <p:sp>
        <p:nvSpPr>
          <p:cNvPr id="31751" name="Скругленный прямоугольник 4"/>
          <p:cNvSpPr>
            <a:spLocks noChangeArrowheads="1"/>
          </p:cNvSpPr>
          <p:nvPr/>
        </p:nvSpPr>
        <p:spPr bwMode="auto">
          <a:xfrm>
            <a:off x="609769" y="855804"/>
            <a:ext cx="4214842" cy="1061028"/>
          </a:xfrm>
          <a:prstGeom prst="roundRect">
            <a:avLst>
              <a:gd name="adj" fmla="val 1900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tIns="0" rIns="0" bIns="0"/>
          <a:lstStyle/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СМР </a:t>
            </a:r>
            <a:r>
              <a:rPr lang="kk-KZ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1 214 660,517</a:t>
            </a:r>
            <a:r>
              <a:rPr lang="kk-KZ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 </a:t>
            </a:r>
            <a:r>
              <a:rPr lang="kk-KZ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kk-KZ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НДС.</a:t>
            </a:r>
          </a:p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Генподрядчик: ТОО «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Промстрой-Энерго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alt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надзор: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НИПИИ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«ЭНЕРГИЯ».</a:t>
            </a:r>
          </a:p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надзор: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 "</a:t>
            </a:r>
            <a:r>
              <a:rPr lang="en-US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GROUP - </a:t>
            </a:r>
            <a:r>
              <a:rPr lang="en-US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ST«</a:t>
            </a:r>
            <a:endParaRPr lang="ru-RU" alt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СМР – </a:t>
            </a:r>
            <a:r>
              <a:rPr lang="en-US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2025 года</a:t>
            </a: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Скругленный прямоугольник 4"/>
          <p:cNvSpPr>
            <a:spLocks noChangeArrowheads="1"/>
          </p:cNvSpPr>
          <p:nvPr/>
        </p:nvSpPr>
        <p:spPr bwMode="auto">
          <a:xfrm>
            <a:off x="5757865" y="855804"/>
            <a:ext cx="4348864" cy="1061028"/>
          </a:xfrm>
          <a:prstGeom prst="roundRect">
            <a:avLst>
              <a:gd name="adj" fmla="val 1691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tIns="0" rIns="0" bIns="0"/>
          <a:lstStyle/>
          <a:p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проведения реконструкции после ввода в эксплуатацию:</a:t>
            </a:r>
          </a:p>
          <a:p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технического состояния ПС </a:t>
            </a:r>
            <a:r>
              <a:rPr lang="ru-RU" alt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затрат на ремонт выключателей В-6кВ</a:t>
            </a:r>
          </a:p>
          <a:p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надежность работы </a:t>
            </a:r>
            <a:r>
              <a:rPr lang="ru-RU" alt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РЗиА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(перевод оперативных цепей на постоянный ток)</a:t>
            </a: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3827075" y="548048"/>
            <a:ext cx="3147200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Этап реконструкции</a:t>
            </a:r>
          </a:p>
        </p:txBody>
      </p:sp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3456459" y="4077072"/>
            <a:ext cx="3827501" cy="2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5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ОРУ 110/6кВ</a:t>
            </a:r>
            <a:endParaRPr lang="ru-RU" altLang="ru-RU" sz="105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3"/>
          <p:cNvSpPr>
            <a:spLocks noChangeArrowheads="1"/>
          </p:cNvSpPr>
          <p:nvPr/>
        </p:nvSpPr>
        <p:spPr bwMode="auto">
          <a:xfrm>
            <a:off x="0" y="4077073"/>
            <a:ext cx="3827501" cy="2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5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БМЗ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83154" y="1"/>
            <a:ext cx="418196" cy="246221"/>
          </a:xfrm>
        </p:spPr>
        <p:txBody>
          <a:bodyPr anchor="t" anchorCtr="1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11</a:t>
            </a:r>
            <a:endParaRPr lang="ru-RU" sz="1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Отчет за 9 мес 25г\Фото НС 1\Фото НС 1\ОРУ 110-6кВ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23"/>
          <a:stretch/>
        </p:blipFill>
        <p:spPr bwMode="auto">
          <a:xfrm>
            <a:off x="3914033" y="2035446"/>
            <a:ext cx="2973283" cy="1990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8" name="Picture 4" descr="C:\Users\User\Downloads\Отчет за 9 мес 25г\Фото НС 1\Фото НС 1\БМЗ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43"/>
          <a:stretch/>
        </p:blipFill>
        <p:spPr bwMode="auto">
          <a:xfrm>
            <a:off x="360115" y="2035446"/>
            <a:ext cx="3007695" cy="1990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2" name="Picture 8" descr="C:\Users\User\Downloads\Отчет за 9 мес 25г\Фото НС 1\Фото НС 1\ОРУ 110-6кВ (2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70"/>
          <a:stretch/>
        </p:blipFill>
        <p:spPr bwMode="auto">
          <a:xfrm>
            <a:off x="7301997" y="2022531"/>
            <a:ext cx="3007693" cy="20032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6823042" y="4077072"/>
            <a:ext cx="3827501" cy="2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5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ОРУ 110/6кВ</a:t>
            </a:r>
            <a:endParaRPr lang="ru-RU" altLang="ru-RU" sz="105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User\Downloads\Отчет за 9 мес 25г\Фото НС 1\Фото НС 1\Шкаф собственных нужд и шкаф управления оперативным током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34"/>
          <a:stretch/>
        </p:blipFill>
        <p:spPr bwMode="auto">
          <a:xfrm>
            <a:off x="360114" y="4410932"/>
            <a:ext cx="3007695" cy="20424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4" name="Picture 6" descr="C:\Users\User\Downloads\Отчет за 9 мес 25г\Фото НС 1\Фото НС 1\Шинные опоры 6кВ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63"/>
          <a:stretch/>
        </p:blipFill>
        <p:spPr bwMode="auto">
          <a:xfrm>
            <a:off x="3914033" y="4410934"/>
            <a:ext cx="2982280" cy="20424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8" name="Picture 8" descr="C:\Users\User\Downloads\Отчет за 9 мес 25г\Фото НС 1\Фото НС 1\Ячейки КРУ 6 кВ в НС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70"/>
          <a:stretch/>
        </p:blipFill>
        <p:spPr bwMode="auto">
          <a:xfrm>
            <a:off x="7283960" y="4443662"/>
            <a:ext cx="2987107" cy="2009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7326090" y="6513793"/>
            <a:ext cx="2983600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Ячейки 6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кВ</a:t>
            </a:r>
            <a:endParaRPr lang="ru-RU" altLang="ru-RU" sz="1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3660239" y="6506099"/>
            <a:ext cx="3312369" cy="2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Шинные опоры</a:t>
            </a:r>
            <a:endParaRPr lang="ru-RU" altLang="ru-RU" sz="1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216098" y="6467165"/>
            <a:ext cx="3240361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Шкаф собственных нужд и шкаф управления оперативным </a:t>
            </a:r>
            <a:r>
              <a:rPr lang="ru-RU" altLang="ru-RU" sz="1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током</a:t>
            </a:r>
            <a:endParaRPr lang="ru-RU" altLang="ru-RU" sz="1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5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0" y="-27384"/>
            <a:ext cx="10801350" cy="52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sz="1400" b="1" dirty="0" smtClean="0">
                <a:latin typeface="Arial Black" panose="020B0A04020102020204" pitchFamily="34" charset="0"/>
                <a:cs typeface="Times New Roman" pitchFamily="18" charset="0"/>
              </a:rPr>
              <a:t>Реконструкция </a:t>
            </a:r>
            <a:r>
              <a:rPr lang="ru-RU" sz="1400" b="1" dirty="0">
                <a:latin typeface="Arial Black" panose="020B0A04020102020204" pitchFamily="34" charset="0"/>
                <a:cs typeface="Times New Roman" pitchFamily="18" charset="0"/>
              </a:rPr>
              <a:t>ОРУ-220/</a:t>
            </a:r>
            <a:r>
              <a:rPr lang="ru-RU" sz="1400" b="1" dirty="0" err="1">
                <a:latin typeface="Arial Black" panose="020B0A04020102020204" pitchFamily="34" charset="0"/>
                <a:cs typeface="Times New Roman" pitchFamily="18" charset="0"/>
              </a:rPr>
              <a:t>6кВ</a:t>
            </a:r>
            <a:r>
              <a:rPr lang="ru-RU" sz="1400" b="1" dirty="0">
                <a:latin typeface="Arial Black" panose="020B0A04020102020204" pitchFamily="34" charset="0"/>
                <a:cs typeface="Times New Roman" pitchFamily="18" charset="0"/>
              </a:rPr>
              <a:t>, КРУ-</a:t>
            </a:r>
            <a:r>
              <a:rPr lang="ru-RU" sz="1400" b="1" dirty="0" err="1">
                <a:latin typeface="Arial Black" panose="020B0A04020102020204" pitchFamily="34" charset="0"/>
                <a:cs typeface="Times New Roman" pitchFamily="18" charset="0"/>
              </a:rPr>
              <a:t>6кВ</a:t>
            </a:r>
            <a:r>
              <a:rPr lang="ru-RU" sz="1400" b="1" dirty="0">
                <a:latin typeface="Arial Black" panose="020B0A04020102020204" pitchFamily="34" charset="0"/>
                <a:cs typeface="Times New Roman" pitchFamily="18" charset="0"/>
              </a:rPr>
              <a:t>, панелей управления, измерения, </a:t>
            </a:r>
            <a:r>
              <a:rPr lang="ru-RU" sz="1400" b="1" dirty="0" err="1">
                <a:latin typeface="Arial Black" panose="020B0A04020102020204" pitchFamily="34" charset="0"/>
                <a:cs typeface="Times New Roman" pitchFamily="18" charset="0"/>
              </a:rPr>
              <a:t>ЩСН-0,4кВ</a:t>
            </a:r>
            <a:r>
              <a:rPr lang="ru-RU" sz="1400" b="1" dirty="0">
                <a:latin typeface="Arial Black" panose="020B0A04020102020204" pitchFamily="34" charset="0"/>
                <a:cs typeface="Times New Roman" pitchFamily="18" charset="0"/>
              </a:rPr>
              <a:t> и кабельных связей на </a:t>
            </a:r>
            <a:r>
              <a:rPr lang="ru-RU" sz="1400" b="1" dirty="0" err="1">
                <a:latin typeface="Arial Black" panose="020B0A04020102020204" pitchFamily="34" charset="0"/>
                <a:cs typeface="Times New Roman" pitchFamily="18" charset="0"/>
              </a:rPr>
              <a:t>НС№2</a:t>
            </a:r>
            <a:r>
              <a:rPr lang="ru-RU" sz="1400" b="1" dirty="0">
                <a:latin typeface="Arial Black" panose="020B0A04020102020204" pitchFamily="34" charset="0"/>
                <a:cs typeface="Times New Roman" pitchFamily="18" charset="0"/>
              </a:rPr>
              <a:t> филиала "Канал имени </a:t>
            </a:r>
            <a:r>
              <a:rPr lang="ru-RU" sz="1400" b="1" dirty="0" err="1">
                <a:latin typeface="Arial Black" panose="020B0A04020102020204" pitchFamily="34" charset="0"/>
                <a:cs typeface="Times New Roman" pitchFamily="18" charset="0"/>
              </a:rPr>
              <a:t>Каныша</a:t>
            </a:r>
            <a:r>
              <a:rPr lang="ru-RU" sz="1400" b="1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Arial Black" panose="020B0A04020102020204" pitchFamily="34" charset="0"/>
                <a:cs typeface="Times New Roman" pitchFamily="18" charset="0"/>
              </a:rPr>
              <a:t>Сатпаева</a:t>
            </a:r>
            <a:r>
              <a:rPr lang="ru-RU" sz="1400" b="1" dirty="0" smtClean="0">
                <a:latin typeface="Arial Black" panose="020B0A04020102020204" pitchFamily="34" charset="0"/>
                <a:cs typeface="Times New Roman" pitchFamily="18" charset="0"/>
              </a:rPr>
              <a:t>»,</a:t>
            </a:r>
            <a:endParaRPr lang="en-US" sz="14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1751" name="Скругленный прямоугольник 4"/>
          <p:cNvSpPr>
            <a:spLocks noChangeArrowheads="1"/>
          </p:cNvSpPr>
          <p:nvPr/>
        </p:nvSpPr>
        <p:spPr bwMode="auto">
          <a:xfrm>
            <a:off x="432123" y="850049"/>
            <a:ext cx="4252972" cy="1018556"/>
          </a:xfrm>
          <a:prstGeom prst="roundRect">
            <a:avLst>
              <a:gd name="adj" fmla="val 1900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tIns="0" rIns="0" bIns="0"/>
          <a:lstStyle/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СМР </a:t>
            </a:r>
            <a:r>
              <a:rPr lang="kk-KZ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1 605 250,917</a:t>
            </a:r>
            <a:r>
              <a:rPr lang="kk-KZ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тенге </a:t>
            </a:r>
            <a:r>
              <a:rPr lang="kk-KZ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kk-KZ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НДС.</a:t>
            </a:r>
          </a:p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Генподрядчик: ТОО «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ЭЛЕКТРОСЕРВИС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n-US" alt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надзор: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НИПИИ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«ЭНЕРГИЯ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»».</a:t>
            </a:r>
          </a:p>
          <a:p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Технический надзор: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ТОО  "</a:t>
            </a:r>
            <a:r>
              <a:rPr lang="ru-RU" altLang="ru-RU" sz="1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КазахстанСтройЭксперт</a:t>
            </a:r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Окончание СМР – </a:t>
            </a:r>
            <a:r>
              <a:rPr lang="en-US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квартал 2025 года</a:t>
            </a:r>
          </a:p>
          <a:p>
            <a:endParaRPr lang="ru-RU" alt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Скругленный прямоугольник 4"/>
          <p:cNvSpPr>
            <a:spLocks noChangeArrowheads="1"/>
          </p:cNvSpPr>
          <p:nvPr/>
        </p:nvSpPr>
        <p:spPr bwMode="auto">
          <a:xfrm>
            <a:off x="5612199" y="764704"/>
            <a:ext cx="4252972" cy="1118670"/>
          </a:xfrm>
          <a:prstGeom prst="roundRect">
            <a:avLst>
              <a:gd name="adj" fmla="val 1691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tIns="0" rIns="0" bIns="0"/>
          <a:lstStyle/>
          <a:p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проведения реконструкции после ввода в эксплуатацию:</a:t>
            </a:r>
          </a:p>
          <a:p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-Улучшение технического состояния ПС </a:t>
            </a:r>
            <a:r>
              <a:rPr lang="ru-RU" altLang="ru-RU" sz="1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alt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Снижение затрат на ремонт выключателей В-6кВ</a:t>
            </a:r>
          </a:p>
          <a:p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надежность работы </a:t>
            </a:r>
            <a:r>
              <a:rPr lang="ru-RU" altLang="ru-RU" sz="1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РЗиА</a:t>
            </a:r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(перевод оперативных цепей на постоянный ток)</a:t>
            </a: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3614725" y="495816"/>
            <a:ext cx="3147200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реконструкции</a:t>
            </a:r>
          </a:p>
        </p:txBody>
      </p:sp>
      <p:sp>
        <p:nvSpPr>
          <p:cNvPr id="26" name="Прямоугольник 3"/>
          <p:cNvSpPr>
            <a:spLocks noChangeArrowheads="1"/>
          </p:cNvSpPr>
          <p:nvPr/>
        </p:nvSpPr>
        <p:spPr bwMode="auto">
          <a:xfrm>
            <a:off x="-168616" y="3974887"/>
            <a:ext cx="3827501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ОРУ 220кВ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83154" y="1"/>
            <a:ext cx="418196" cy="246221"/>
          </a:xfrm>
        </p:spPr>
        <p:txBody>
          <a:bodyPr anchor="t" anchorCtr="1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  <a:latin typeface="Arial Black" pitchFamily="34" charset="0"/>
              </a:rPr>
              <a:t>13</a:t>
            </a:r>
            <a:endParaRPr lang="ru-RU" sz="1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7725191" y="3974887"/>
            <a:ext cx="2860060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Продольные и поперечные рельсовые пути</a:t>
            </a:r>
          </a:p>
        </p:txBody>
      </p:sp>
      <p:pic>
        <p:nvPicPr>
          <p:cNvPr id="7172" name="Picture 4" descr="C:\Users\User\Downloads\Отчет 8 мес\Фото от ОЭиМ\PHOTO-2025-09-11-10-21-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21" b="39248"/>
          <a:stretch/>
        </p:blipFill>
        <p:spPr bwMode="auto">
          <a:xfrm>
            <a:off x="7831777" y="1992737"/>
            <a:ext cx="2610037" cy="18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wnloads\Отчет за 9 мес 25г\Фото НС 2\Фото НС 2\ДГУ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84" b="26711"/>
          <a:stretch/>
        </p:blipFill>
        <p:spPr bwMode="auto">
          <a:xfrm>
            <a:off x="7794838" y="4557891"/>
            <a:ext cx="2857658" cy="18234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6" descr="C:\Users\User\Downloads\Отчет за 9 мес 25г\Фото НС 2\Фото НС 2\Монтаж БМЗ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639" y="4537668"/>
            <a:ext cx="3938517" cy="1771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3756655" y="3974887"/>
            <a:ext cx="3827501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ОРУ 220кВ</a:t>
            </a:r>
          </a:p>
        </p:txBody>
      </p:sp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0" y="6423159"/>
            <a:ext cx="3827501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Металлическая опора для ВЛ 220кВ</a:t>
            </a:r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3744491" y="6423159"/>
            <a:ext cx="3827501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БМЗ</a:t>
            </a:r>
            <a:endParaRPr lang="ru-RU" alt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7223044" y="6423159"/>
            <a:ext cx="3827501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ДГУ</a:t>
            </a:r>
            <a:endParaRPr lang="ru-RU" alt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WhatsApp Image 2026-01-09 at 09.07.2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15" y="2052882"/>
            <a:ext cx="3523831" cy="18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WhatsApp Image 2026-01-09 at 09.07.23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7" y="4557892"/>
            <a:ext cx="3400990" cy="17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PHOTO-2026-01-12-14-41-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642" y="2020816"/>
            <a:ext cx="3271521" cy="18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13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0" y="-27384"/>
            <a:ext cx="10801350" cy="3077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Запасные части по договорам с АО «Уралгидромаш»</a:t>
            </a:r>
            <a:endParaRPr lang="ru-RU" sz="1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3"/>
          <p:cNvSpPr>
            <a:spLocks noChangeArrowheads="1"/>
          </p:cNvSpPr>
          <p:nvPr/>
        </p:nvSpPr>
        <p:spPr bwMode="auto">
          <a:xfrm>
            <a:off x="7033303" y="6474667"/>
            <a:ext cx="3312368" cy="41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 сегментов подпятника, установленный на насосный агрегат</a:t>
            </a:r>
            <a:endParaRPr lang="ru-RU" alt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User\Downloads\Отчет 8 мес\фото ОГ\Изображение WhatsApp 2025-09-11 в 11.14.09_ed870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947" y="3814265"/>
            <a:ext cx="3607296" cy="27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3715831" y="6504427"/>
            <a:ext cx="2836972" cy="2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Камера рабочего колеса</a:t>
            </a:r>
          </a:p>
        </p:txBody>
      </p:sp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7043755" y="3429000"/>
            <a:ext cx="3548497" cy="2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Рабочее колесо ОПВ 10-185ЭГ</a:t>
            </a: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360115" y="6571688"/>
            <a:ext cx="3024336" cy="2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 насоса ОПВ 10-185ЭГ</a:t>
            </a:r>
            <a:endParaRPr lang="ru-RU" alt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10383154" y="1"/>
            <a:ext cx="418196" cy="246221"/>
          </a:xfrm>
          <a:prstGeom prst="rect">
            <a:avLst/>
          </a:prstGeom>
        </p:spPr>
        <p:txBody>
          <a:bodyPr vert="horz" lIns="91440" tIns="45720" rIns="91440" bIns="45720" rtlCol="0" anchor="t" anchorCtr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15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6098" y="428605"/>
            <a:ext cx="4147705" cy="306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Постановления Правительства Республики Казахстан в 2024 году Филиалом «Канал имени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Каныша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Сатпаева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Акционерным Обществом «Уралгидромаш» были заключены договоры за счет собственных средств (тариф) на поставку: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колес ОПВ10-185 – 4 штуки;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 ОПВ11-185 – 2 штуки;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 ОПВ10(11)-185 – 4 штуки;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 рабочего колеса – 2 штуки;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Гидроприводов унифицированных–  2 штуки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550" indent="-825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 сегментов подпятника – 4 штуки.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866" y="428605"/>
            <a:ext cx="3357617" cy="30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831" y="3813030"/>
            <a:ext cx="2990861" cy="27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91" y="3814265"/>
            <a:ext cx="3332146" cy="274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912" y="428605"/>
            <a:ext cx="2209765" cy="298004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4363804" y="3449621"/>
            <a:ext cx="2723979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Гидропривод унифицированный</a:t>
            </a:r>
            <a:endParaRPr lang="ru-RU" alt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0" y="-27384"/>
            <a:ext cx="10801350" cy="3077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sz="1400" b="1" dirty="0" smtClean="0">
                <a:latin typeface="Arial Black" panose="020B0A04020102020204" pitchFamily="34" charset="0"/>
                <a:cs typeface="Times New Roman" pitchFamily="18" charset="0"/>
              </a:rPr>
              <a:t>Насосные агрегаты для насосных </a:t>
            </a:r>
            <a:r>
              <a:rPr lang="ru-RU" sz="1400" b="1" dirty="0" err="1" smtClean="0">
                <a:latin typeface="Arial Black" panose="020B0A04020102020204" pitchFamily="34" charset="0"/>
                <a:cs typeface="Times New Roman" pitchFamily="18" charset="0"/>
              </a:rPr>
              <a:t>станциий</a:t>
            </a:r>
            <a:r>
              <a:rPr lang="ru-RU" sz="1400" b="1" dirty="0" smtClean="0">
                <a:latin typeface="Arial Black" panose="020B0A04020102020204" pitchFamily="34" charset="0"/>
                <a:cs typeface="Times New Roman" pitchFamily="18" charset="0"/>
              </a:rPr>
              <a:t> №1 и №2 в рамках договора с АО «УГМ» </a:t>
            </a:r>
            <a:endParaRPr lang="ru-RU" sz="14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10383154" y="1"/>
            <a:ext cx="418196" cy="276999"/>
          </a:xfrm>
          <a:prstGeom prst="rect">
            <a:avLst/>
          </a:prstGeom>
        </p:spPr>
        <p:txBody>
          <a:bodyPr vert="horz" lIns="91440" tIns="45720" rIns="91440" bIns="45720" rtlCol="0" anchor="t" anchorCtr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28170" y="6439952"/>
            <a:ext cx="2702072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Выправляющий аппарат, камера рабочего колеса, кольцо прижимное в сборе</a:t>
            </a:r>
            <a:endParaRPr lang="ru-RU" alt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3096419" y="6439951"/>
            <a:ext cx="2243325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крышки верхней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маслованны</a:t>
            </a:r>
            <a:endParaRPr lang="ru-RU" alt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5760714" y="6440301"/>
            <a:ext cx="2288891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Насосный </a:t>
            </a:r>
            <a:r>
              <a:rPr lang="ru-RU" alt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агрегат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 для центровки</a:t>
            </a:r>
            <a:endParaRPr lang="ru-RU" alt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450" y="304899"/>
            <a:ext cx="103748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поручения Президента по контролю за состоянием объектов Филиала «Канал имени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Каныша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Сатпаева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плана развития водной отрасли Республики Казахстан на 2024-2025гг.,  Дорожной карты по реконструкции, модернизации и технического перевооружения объектов филиала «Канал имени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Каныша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Сатпаева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РГП на ПХВ «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Казводхоз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МВРиИ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РК.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2024-2025гг. Филиалом «Канал имени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Каныша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Сатпаева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Акционерным Обществом «Уралгидромаш» были заключены 5 договоров (№6401-24-0037-01;-02;-03;-04;-05) на поставку модернизированных насосных агрегатов состоящих из насоса ОПВ10-185МГ и электродвигателя ВДС2-325/44-18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УХЛ4 за счет средств Республиканского Бюджета (программа 254-113-431.)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2827445"/>
              </p:ext>
            </p:extLst>
          </p:nvPr>
        </p:nvGraphicFramePr>
        <p:xfrm>
          <a:off x="699752" y="1936482"/>
          <a:ext cx="9208135" cy="1369698"/>
        </p:xfrm>
        <a:graphic>
          <a:graphicData uri="http://schemas.openxmlformats.org/drawingml/2006/table">
            <a:tbl>
              <a:tblPr firstRow="1" firstCol="1" bandRow="1"/>
              <a:tblGrid>
                <a:gridCol w="428625"/>
                <a:gridCol w="5709920"/>
                <a:gridCol w="30695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проекта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по проекту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Реконструкция, капитальный ремонт насосного агрегата НС № 1(3)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2 563 382 687,09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Реконструкция, капитальный ремонт насосного агрегата НС № 2(2)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2 624 458 281,32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Реконструкция, капитальный ремонт насосного агрегата НС № 3(2)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2 618 523 493,88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Реконструкция, капитальный ремонт насосного агрегата НС № 4(3)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2 649 651 601,24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Реконструкция, капитальный ремонт насосного агрегата НС № 5(3)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2 661 623 967,11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User\Downloads\WhatsApp Image 2026-01-13 at 11.50.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419" y="3429000"/>
            <a:ext cx="2280749" cy="30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WhatsApp Image 2026-01-13 at 11.27.00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43"/>
          <a:stretch/>
        </p:blipFill>
        <p:spPr bwMode="auto">
          <a:xfrm>
            <a:off x="217450" y="3429000"/>
            <a:ext cx="2523513" cy="30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WhatsApp Image 2026-01-13 at 11.39.3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715" y="3408849"/>
            <a:ext cx="2288891" cy="30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wnloads\WhatsApp Image 2026-01-13 at 11.38.5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4709" y="3442638"/>
            <a:ext cx="2292550" cy="30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8368368" y="6489849"/>
            <a:ext cx="2288891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втулки </a:t>
            </a:r>
            <a:r>
              <a:rPr lang="ru-RU" altLang="ru-RU" sz="1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полпятника</a:t>
            </a:r>
            <a:endParaRPr lang="ru-RU" alt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6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23566</TotalTime>
  <Words>404</Words>
  <Application>Microsoft Office PowerPoint</Application>
  <PresentationFormat>Произвольный</PresentationFormat>
  <Paragraphs>75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Nurzhamal</cp:lastModifiedBy>
  <cp:revision>2231</cp:revision>
  <cp:lastPrinted>2025-10-25T08:46:39Z</cp:lastPrinted>
  <dcterms:created xsi:type="dcterms:W3CDTF">2015-10-08T17:11:47Z</dcterms:created>
  <dcterms:modified xsi:type="dcterms:W3CDTF">2026-01-20T07:23:10Z</dcterms:modified>
</cp:coreProperties>
</file>